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78" r:id="rId5"/>
  </p:sldMasterIdLst>
  <p:notesMasterIdLst>
    <p:notesMasterId r:id="rId19"/>
  </p:notesMasterIdLst>
  <p:sldIdLst>
    <p:sldId id="429" r:id="rId6"/>
    <p:sldId id="423" r:id="rId7"/>
    <p:sldId id="427" r:id="rId8"/>
    <p:sldId id="408" r:id="rId9"/>
    <p:sldId id="409" r:id="rId10"/>
    <p:sldId id="411" r:id="rId11"/>
    <p:sldId id="418" r:id="rId12"/>
    <p:sldId id="419" r:id="rId13"/>
    <p:sldId id="420" r:id="rId14"/>
    <p:sldId id="428" r:id="rId15"/>
    <p:sldId id="425" r:id="rId16"/>
    <p:sldId id="426" r:id="rId17"/>
    <p:sldId id="422" r:id="rId18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rey Bratt" initials="GB" lastIdx="2" clrIdx="0">
    <p:extLst>
      <p:ext uri="{19B8F6BF-5375-455C-9EA6-DF929625EA0E}">
        <p15:presenceInfo xmlns:p15="http://schemas.microsoft.com/office/powerpoint/2012/main" userId="S::Geoffrey.Bratt@brisbane.qld.gov.au::e2939b73-7823-4930-979a-9574f78e1c96" providerId="AD"/>
      </p:ext>
    </p:extLst>
  </p:cmAuthor>
  <p:cmAuthor id="2" name="Kristopher Chadwick" initials="KC" lastIdx="1" clrIdx="1">
    <p:extLst>
      <p:ext uri="{19B8F6BF-5375-455C-9EA6-DF929625EA0E}">
        <p15:presenceInfo xmlns:p15="http://schemas.microsoft.com/office/powerpoint/2012/main" userId="S::Kristopher.Chadwick@brisbane.qld.gov.au::e118959f-dc60-4d96-9ef0-9758553ab20b" providerId="AD"/>
      </p:ext>
    </p:extLst>
  </p:cmAuthor>
  <p:cmAuthor id="3" name="Sue Phillips" initials="SP" lastIdx="1" clrIdx="2">
    <p:extLst>
      <p:ext uri="{19B8F6BF-5375-455C-9EA6-DF929625EA0E}">
        <p15:presenceInfo xmlns:p15="http://schemas.microsoft.com/office/powerpoint/2012/main" userId="S::Sue.Phillips@brisbane.qld.gov.au::5f698466-3115-4b3f-9d1c-5b6fbd6953f0" providerId="AD"/>
      </p:ext>
    </p:extLst>
  </p:cmAuthor>
  <p:cmAuthor id="4" name="Peta Harwood" initials="PH" lastIdx="3" clrIdx="3">
    <p:extLst>
      <p:ext uri="{19B8F6BF-5375-455C-9EA6-DF929625EA0E}">
        <p15:presenceInfo xmlns:p15="http://schemas.microsoft.com/office/powerpoint/2012/main" userId="S::Peta.Harwood@brisbane.qld.gov.au::9949e8a3-e367-4bcc-abf7-a15d2b306e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58" autoAdjust="0"/>
    <p:restoredTop sz="95038" autoAdjust="0"/>
  </p:normalViewPr>
  <p:slideViewPr>
    <p:cSldViewPr snapToGrid="0">
      <p:cViewPr varScale="1">
        <p:scale>
          <a:sx n="137" d="100"/>
          <a:sy n="137" d="100"/>
        </p:scale>
        <p:origin x="4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394F-AC28-2C47-B4C9-E1BDA98A66C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608F3-8F7D-B94B-8CF1-B3B2539C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8655" y="1113235"/>
            <a:ext cx="6786563" cy="27536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1092996"/>
            <a:ext cx="7886701" cy="3164681"/>
          </a:xfrm>
        </p:spPr>
        <p:txBody>
          <a:bodyPr numCol="2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  <p:extLst>
      <p:ext uri="{BB962C8B-B14F-4D97-AF65-F5344CB8AC3E}">
        <p14:creationId xmlns:p14="http://schemas.microsoft.com/office/powerpoint/2010/main" val="7539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8650" y="1078707"/>
            <a:ext cx="7886700" cy="3200400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  <p:extLst>
      <p:ext uri="{BB962C8B-B14F-4D97-AF65-F5344CB8AC3E}">
        <p14:creationId xmlns:p14="http://schemas.microsoft.com/office/powerpoint/2010/main" val="172040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085850"/>
            <a:ext cx="3962400" cy="3550444"/>
          </a:xfrm>
        </p:spPr>
        <p:txBody>
          <a:bodyPr numCol="1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 rot="21218910">
            <a:off x="5108820" y="1332914"/>
            <a:ext cx="3376912" cy="2532684"/>
          </a:xfr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0210" y="959893"/>
            <a:ext cx="8793706" cy="4030638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209" y="0"/>
            <a:ext cx="8265141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8EF7C7-C2E0-4A57-A7B2-4093AF9BC8BA}"/>
              </a:ext>
            </a:extLst>
          </p:cNvPr>
          <p:cNvSpPr/>
          <p:nvPr userDrawn="1"/>
        </p:nvSpPr>
        <p:spPr>
          <a:xfrm>
            <a:off x="7747379" y="4094328"/>
            <a:ext cx="1296537" cy="89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155502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55502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3" y="1096565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3" y="1714499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096565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14499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1113430"/>
            <a:ext cx="7886701" cy="2758484"/>
          </a:xfrm>
        </p:spPr>
        <p:txBody>
          <a:bodyPr numCol="2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9064" y="142238"/>
            <a:ext cx="7897813" cy="541867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103709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788" y="1103711"/>
            <a:ext cx="4629150" cy="3292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303862"/>
            <a:ext cx="2949575" cy="209788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3" y="127397"/>
            <a:ext cx="7505277" cy="604838"/>
          </a:xfrm>
        </p:spPr>
        <p:txBody>
          <a:bodyPr>
            <a:noAutofit/>
          </a:bodyPr>
          <a:lstStyle>
            <a:lvl1pPr marL="0" indent="0"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AU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170385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70385"/>
            <a:ext cx="4629150" cy="31051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370536"/>
            <a:ext cx="2949575" cy="195632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3" y="182880"/>
            <a:ext cx="7886700" cy="625158"/>
          </a:xfrm>
        </p:spPr>
        <p:txBody>
          <a:bodyPr>
            <a:noAutofit/>
          </a:bodyPr>
          <a:lstStyle>
            <a:lvl1pPr marL="0" indent="0"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AU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NAME CAXX/XXXXXX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56AE-4B84-F746-96A3-3F364DDFB1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03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2DB7-32B5-6B4B-A4FD-EC1C2DBE4EEB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3FA4-59E8-1B45-A6C6-2BCF3A8377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6" r:id="rId10"/>
    <p:sldLayoutId id="2147483675" r:id="rId11"/>
    <p:sldLayoutId id="214748367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7AA52E-4CA1-4633-A357-5EF66F3C6B70}"/>
              </a:ext>
            </a:extLst>
          </p:cNvPr>
          <p:cNvSpPr/>
          <p:nvPr/>
        </p:nvSpPr>
        <p:spPr>
          <a:xfrm>
            <a:off x="1" y="10"/>
            <a:ext cx="9144000" cy="5143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D9E8AC66-E1FD-4DE2-86E9-51FA919424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3" t="12408" r="-10"/>
          <a:stretch/>
        </p:blipFill>
        <p:spPr>
          <a:xfrm>
            <a:off x="0" y="0"/>
            <a:ext cx="11468221" cy="683187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8037D6-2F98-4BE1-B6A3-D4782CE0997D}"/>
              </a:ext>
            </a:extLst>
          </p:cNvPr>
          <p:cNvSpPr txBox="1">
            <a:spLocks/>
          </p:cNvSpPr>
          <p:nvPr/>
        </p:nvSpPr>
        <p:spPr>
          <a:xfrm>
            <a:off x="-2" y="1108710"/>
            <a:ext cx="9143999" cy="1463040"/>
          </a:xfrm>
          <a:prstGeom prst="rect">
            <a:avLst/>
          </a:prstGeom>
          <a:solidFill>
            <a:srgbClr val="00579E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dirty="0"/>
              <a:t>Ferry Network Review</a:t>
            </a:r>
          </a:p>
          <a:p>
            <a:pPr algn="ctr" defTabSz="914400"/>
            <a:r>
              <a:rPr lang="en-AU" sz="2000" b="1" dirty="0">
                <a:solidFill>
                  <a:schemeClr val="bg1"/>
                </a:solidFill>
              </a:rPr>
              <a:t>Transport Committee </a:t>
            </a:r>
          </a:p>
          <a:p>
            <a:pPr algn="ctr" defTabSz="914400"/>
            <a:r>
              <a:rPr lang="en-AU" sz="2000" b="1" dirty="0">
                <a:solidFill>
                  <a:schemeClr val="bg1"/>
                </a:solidFill>
              </a:rPr>
              <a:t>30 November 2021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1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09" y="0"/>
            <a:ext cx="8265141" cy="807244"/>
          </a:xfrm>
        </p:spPr>
        <p:txBody>
          <a:bodyPr>
            <a:normAutofit/>
          </a:bodyPr>
          <a:lstStyle/>
          <a:p>
            <a:r>
              <a:rPr lang="en-US" dirty="0"/>
              <a:t>Enhanced inner-city connectivity</a:t>
            </a:r>
            <a:endParaRPr lang="en-AU" dirty="0"/>
          </a:p>
        </p:txBody>
      </p:sp>
      <p:pic>
        <p:nvPicPr>
          <p:cNvPr id="5" name="Picture 4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DC188EED-A7AA-4097-98D6-81480B911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6" r="8774" b="1"/>
          <a:stretch/>
        </p:blipFill>
        <p:spPr>
          <a:xfrm>
            <a:off x="80875" y="807244"/>
            <a:ext cx="5504585" cy="4346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0A872-735E-4433-8FCA-0B640025E2A0}"/>
              </a:ext>
            </a:extLst>
          </p:cNvPr>
          <p:cNvSpPr txBox="1"/>
          <p:nvPr/>
        </p:nvSpPr>
        <p:spPr>
          <a:xfrm>
            <a:off x="5692139" y="1041661"/>
            <a:ext cx="3370985" cy="3877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771525" indent="-68580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800" dirty="0"/>
              <a:t>Introduction of the </a:t>
            </a:r>
            <a:r>
              <a:rPr lang="en-US" sz="4800" dirty="0" err="1"/>
              <a:t>CityHopper</a:t>
            </a:r>
            <a:r>
              <a:rPr lang="en-US" sz="4800" dirty="0"/>
              <a:t> and Cross River ferry services to the new Howard Smith Wharves terminal – includes later operating hours on Friday and Saturday nights</a:t>
            </a:r>
          </a:p>
          <a:p>
            <a:pPr marL="771525" indent="-68580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800" dirty="0" err="1"/>
              <a:t>CityHopper</a:t>
            </a:r>
            <a:r>
              <a:rPr lang="en-US" sz="4800" dirty="0"/>
              <a:t> services every 30 minutes</a:t>
            </a:r>
          </a:p>
          <a:p>
            <a:pPr marL="771525" indent="-68580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4800" dirty="0"/>
              <a:t>Cross River ferry service every 30 minutes between Holman Street, Riverside and Howard Smith Wharves terminals</a:t>
            </a:r>
          </a:p>
          <a:p>
            <a:pPr marL="771525" indent="-68580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4800" dirty="0"/>
              <a:t>Frequent Bulimba-Teneriffe cross-river ferry services integrated with </a:t>
            </a:r>
            <a:r>
              <a:rPr lang="en-AU" sz="4800" dirty="0" err="1"/>
              <a:t>CityCats</a:t>
            </a:r>
            <a:r>
              <a:rPr lang="en-AU" sz="4800" dirty="0"/>
              <a:t> and </a:t>
            </a:r>
            <a:r>
              <a:rPr lang="en-AU" sz="4800" dirty="0" err="1"/>
              <a:t>CityGlider</a:t>
            </a:r>
            <a:r>
              <a:rPr lang="en-AU" sz="4800" dirty="0"/>
              <a:t> bus service at Teneriffe and with regular frequency in the peak direction</a:t>
            </a:r>
          </a:p>
          <a:p>
            <a:pPr marL="771525" indent="-68580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5600" dirty="0"/>
          </a:p>
          <a:p>
            <a:pPr marL="944562" indent="-857250">
              <a:lnSpc>
                <a:spcPct val="13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6400" dirty="0"/>
          </a:p>
          <a:p>
            <a:pPr marL="373062" indent="-228600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5926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and improved terminals</a:t>
            </a:r>
            <a:endParaRPr lang="en-AU" dirty="0"/>
          </a:p>
        </p:txBody>
      </p:sp>
      <p:pic>
        <p:nvPicPr>
          <p:cNvPr id="4" name="Picture 3" descr="A body of wat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5BF80CE-EBBD-4FC7-8E9E-86FAEB68E7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37" y="1233715"/>
            <a:ext cx="4214607" cy="2371271"/>
          </a:xfrm>
          <a:prstGeom prst="rect">
            <a:avLst/>
          </a:prstGeom>
        </p:spPr>
      </p:pic>
      <p:pic>
        <p:nvPicPr>
          <p:cNvPr id="6" name="Picture 5" descr="A body of water with a bridge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C3BB1A3-99E3-4CD2-9367-62792307C8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09" y="1233715"/>
            <a:ext cx="4215593" cy="2371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772239-DBAD-4B2F-B7BD-25609185C5AB}"/>
              </a:ext>
            </a:extLst>
          </p:cNvPr>
          <p:cNvSpPr txBox="1"/>
          <p:nvPr/>
        </p:nvSpPr>
        <p:spPr>
          <a:xfrm>
            <a:off x="250209" y="868080"/>
            <a:ext cx="4215593" cy="3047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AU" sz="1400" b="1" dirty="0"/>
              <a:t>Howard Smith Wharves terminal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5B9DF-5B07-4997-A108-46881B4F022A}"/>
              </a:ext>
            </a:extLst>
          </p:cNvPr>
          <p:cNvSpPr txBox="1"/>
          <p:nvPr/>
        </p:nvSpPr>
        <p:spPr>
          <a:xfrm>
            <a:off x="4535452" y="868080"/>
            <a:ext cx="4214606" cy="3047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AU" sz="1400" b="1" dirty="0"/>
              <a:t>South Bank terminal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135C9-1EC5-43C7-9296-AD6B21E21464}"/>
              </a:ext>
            </a:extLst>
          </p:cNvPr>
          <p:cNvSpPr txBox="1"/>
          <p:nvPr/>
        </p:nvSpPr>
        <p:spPr>
          <a:xfrm>
            <a:off x="4534465" y="3604986"/>
            <a:ext cx="4215593" cy="1227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Brisbane’s most popular terminal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Important gateway to South Bank Parklands &amp; South Brisbane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Re-opens December 2021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Better accessibility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Extended boulevard 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59208-C806-44DC-BAB8-48897E0CBDFF}"/>
              </a:ext>
            </a:extLst>
          </p:cNvPr>
          <p:cNvSpPr txBox="1"/>
          <p:nvPr/>
        </p:nvSpPr>
        <p:spPr>
          <a:xfrm>
            <a:off x="250209" y="3604986"/>
            <a:ext cx="4215593" cy="1227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One of Brisbane’s premier recreation and lifestyle precincts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New ferry terminal for Brisbane</a:t>
            </a:r>
          </a:p>
          <a:p>
            <a:pPr marL="171450" indent="-1714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AU" sz="1200" dirty="0"/>
              <a:t>Cross River Ferry and </a:t>
            </a:r>
            <a:r>
              <a:rPr lang="en-AU" sz="1200" dirty="0" err="1"/>
              <a:t>CityHopper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6819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135C9-1EC5-43C7-9296-AD6B21E21464}"/>
              </a:ext>
            </a:extLst>
          </p:cNvPr>
          <p:cNvSpPr txBox="1"/>
          <p:nvPr/>
        </p:nvSpPr>
        <p:spPr>
          <a:xfrm>
            <a:off x="5757982" y="2241060"/>
            <a:ext cx="3207999" cy="1506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New timetable implementation on 13 December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Continued preparation work with </a:t>
            </a:r>
            <a:r>
              <a:rPr lang="en-AU" sz="1400" dirty="0" err="1"/>
              <a:t>Translink</a:t>
            </a:r>
            <a:r>
              <a:rPr lang="en-AU" sz="1400" dirty="0"/>
              <a:t> and RiverCity Ferries.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Continued communication with public about the changes.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CE3D3C-EA6E-4500-A455-003366D3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09" y="0"/>
            <a:ext cx="8265141" cy="807244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  <a:endParaRPr lang="en-AU" dirty="0"/>
          </a:p>
        </p:txBody>
      </p:sp>
      <p:pic>
        <p:nvPicPr>
          <p:cNvPr id="5" name="Picture 3" descr="A picture containing sky, outdoor, boat, water&#10;&#10;Description automatically generated">
            <a:extLst>
              <a:ext uri="{FF2B5EF4-FFF2-40B4-BE49-F238E27FC236}">
                <a16:creationId xmlns:a16="http://schemas.microsoft.com/office/drawing/2014/main" id="{CDCB4B3E-F9BE-4EED-922B-3FABFF671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" r="-124" b="726"/>
          <a:stretch/>
        </p:blipFill>
        <p:spPr>
          <a:xfrm>
            <a:off x="250209" y="993335"/>
            <a:ext cx="5358132" cy="40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46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5135C9-1EC5-43C7-9296-AD6B21E21464}"/>
              </a:ext>
            </a:extLst>
          </p:cNvPr>
          <p:cNvSpPr txBox="1"/>
          <p:nvPr/>
        </p:nvSpPr>
        <p:spPr>
          <a:xfrm>
            <a:off x="374476" y="119184"/>
            <a:ext cx="3531319" cy="494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AU" sz="3000" b="1" dirty="0">
                <a:solidFill>
                  <a:schemeClr val="bg1"/>
                </a:solidFill>
                <a:latin typeface="+mj-lt"/>
              </a:rPr>
              <a:t>Questions? </a:t>
            </a:r>
            <a:endParaRPr lang="en-AU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picture containing outdoor, sky, water, city&#10;&#10;Description automatically generated">
            <a:extLst>
              <a:ext uri="{FF2B5EF4-FFF2-40B4-BE49-F238E27FC236}">
                <a16:creationId xmlns:a16="http://schemas.microsoft.com/office/drawing/2014/main" id="{06C524B7-0F18-4F73-881C-45FCDCCA6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" t="34625" r="331" b="5426"/>
          <a:stretch/>
        </p:blipFill>
        <p:spPr>
          <a:xfrm>
            <a:off x="815168" y="1511056"/>
            <a:ext cx="7513663" cy="29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erson and person on a boat&#10;&#10;Description automatically generated with medium confidence">
            <a:extLst>
              <a:ext uri="{FF2B5EF4-FFF2-40B4-BE49-F238E27FC236}">
                <a16:creationId xmlns:a16="http://schemas.microsoft.com/office/drawing/2014/main" id="{3F9C79FF-FEC0-47BB-A542-F8781B0D6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51" t="15709" r="12450" b="8602"/>
          <a:stretch/>
        </p:blipFill>
        <p:spPr>
          <a:xfrm>
            <a:off x="2921000" y="815711"/>
            <a:ext cx="6223000" cy="43362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E67DF7-2541-4124-9C83-37C29A47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7C1905A-CA41-4361-A595-29D7824063F2}"/>
              </a:ext>
            </a:extLst>
          </p:cNvPr>
          <p:cNvSpPr txBox="1">
            <a:spLocks/>
          </p:cNvSpPr>
          <p:nvPr/>
        </p:nvSpPr>
        <p:spPr>
          <a:xfrm>
            <a:off x="250209" y="1210216"/>
            <a:ext cx="2228853" cy="35303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1400" dirty="0"/>
              <a:t>Comprehensive review of existing network 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1400" dirty="0"/>
              <a:t>Consultation between May - Oct 2021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1400" dirty="0"/>
              <a:t>Community’s views and experiences of the ferry network including the CityCat, </a:t>
            </a:r>
            <a:r>
              <a:rPr lang="en-US" sz="1400" dirty="0" err="1"/>
              <a:t>CityHopper</a:t>
            </a:r>
            <a:r>
              <a:rPr lang="en-US" sz="1400" dirty="0"/>
              <a:t> and Cross River</a:t>
            </a:r>
          </a:p>
          <a:p>
            <a:pPr marL="285750" indent="-228600" defTabSz="914400">
              <a:buFont typeface="Arial" panose="020B0604020202020204" pitchFamily="34" charset="0"/>
              <a:buChar char="•"/>
            </a:pPr>
            <a:r>
              <a:rPr lang="en-US" sz="1400" dirty="0"/>
              <a:t>Timetable changes being introduced from 13 December 2021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28600" defTabSz="9144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0746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E67DF7-2541-4124-9C83-37C29A47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Consultation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826B9F-4CDB-4BF6-B0D8-4F3EB39033E0}"/>
              </a:ext>
            </a:extLst>
          </p:cNvPr>
          <p:cNvGrpSpPr/>
          <p:nvPr/>
        </p:nvGrpSpPr>
        <p:grpSpPr>
          <a:xfrm>
            <a:off x="377197" y="1592256"/>
            <a:ext cx="8265125" cy="548605"/>
            <a:chOff x="1156442" y="3"/>
            <a:chExt cx="4053840" cy="541451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FCDBD1B2-3139-4078-BF38-04102F07061A}"/>
                </a:ext>
              </a:extLst>
            </p:cNvPr>
            <p:cNvSpPr/>
            <p:nvPr/>
          </p:nvSpPr>
          <p:spPr>
            <a:xfrm rot="10800000">
              <a:off x="1156442" y="3"/>
              <a:ext cx="4053840" cy="541451"/>
            </a:xfrm>
            <a:prstGeom prst="homePlate">
              <a:avLst/>
            </a:prstGeom>
            <a:solidFill>
              <a:srgbClr val="33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Pentagon 4">
              <a:extLst>
                <a:ext uri="{FF2B5EF4-FFF2-40B4-BE49-F238E27FC236}">
                  <a16:creationId xmlns:a16="http://schemas.microsoft.com/office/drawing/2014/main" id="{232DC1F5-52AC-46FA-A62B-32F54D068B64}"/>
                </a:ext>
              </a:extLst>
            </p:cNvPr>
            <p:cNvSpPr txBox="1"/>
            <p:nvPr/>
          </p:nvSpPr>
          <p:spPr>
            <a:xfrm>
              <a:off x="1291805" y="3"/>
              <a:ext cx="3918477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b="1" kern="1200" dirty="0">
                  <a:solidFill>
                    <a:schemeClr val="tx1"/>
                  </a:solidFill>
                </a:rPr>
                <a:t>Face-to-face </a:t>
              </a:r>
              <a:r>
                <a:rPr lang="en-AU" sz="1500" dirty="0">
                  <a:solidFill>
                    <a:schemeClr val="tx1"/>
                  </a:solidFill>
                </a:rPr>
                <a:t>community drop-in sessions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kern="1200" dirty="0">
                  <a:solidFill>
                    <a:schemeClr val="tx1"/>
                  </a:solidFill>
                </a:rPr>
                <a:t>100 people attended 16 se</a:t>
              </a:r>
              <a:r>
                <a:rPr lang="en-AU" sz="1500" dirty="0">
                  <a:solidFill>
                    <a:schemeClr val="tx1"/>
                  </a:solidFill>
                </a:rPr>
                <a:t>ssions</a:t>
              </a:r>
              <a:endParaRPr lang="en-AU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D206F-15ED-4B11-A489-5D28E9814C8E}"/>
              </a:ext>
            </a:extLst>
          </p:cNvPr>
          <p:cNvGrpSpPr/>
          <p:nvPr/>
        </p:nvGrpSpPr>
        <p:grpSpPr>
          <a:xfrm>
            <a:off x="377194" y="2244191"/>
            <a:ext cx="8265127" cy="616977"/>
            <a:chOff x="1156442" y="2109240"/>
            <a:chExt cx="4053841" cy="541453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CFE507A2-809F-48C3-87ED-66CCC34CC5D2}"/>
                </a:ext>
              </a:extLst>
            </p:cNvPr>
            <p:cNvSpPr/>
            <p:nvPr/>
          </p:nvSpPr>
          <p:spPr>
            <a:xfrm rot="10800000">
              <a:off x="1156442" y="2109240"/>
              <a:ext cx="4053840" cy="541451"/>
            </a:xfrm>
            <a:prstGeom prst="homePlate">
              <a:avLst/>
            </a:prstGeom>
            <a:solidFill>
              <a:srgbClr val="FFD2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Pentagon 13">
              <a:extLst>
                <a:ext uri="{FF2B5EF4-FFF2-40B4-BE49-F238E27FC236}">
                  <a16:creationId xmlns:a16="http://schemas.microsoft.com/office/drawing/2014/main" id="{84351272-CDB1-43BD-B3BC-AB41BF97D3EF}"/>
                </a:ext>
              </a:extLst>
            </p:cNvPr>
            <p:cNvSpPr txBox="1"/>
            <p:nvPr/>
          </p:nvSpPr>
          <p:spPr>
            <a:xfrm>
              <a:off x="1291805" y="2109242"/>
              <a:ext cx="3918478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b="1" i="1" kern="1200" dirty="0">
                  <a:solidFill>
                    <a:schemeClr val="tx1"/>
                  </a:solidFill>
                </a:rPr>
                <a:t>Have Your Say </a:t>
              </a:r>
              <a:r>
                <a:rPr lang="en-AU" sz="1500" b="1" dirty="0">
                  <a:solidFill>
                    <a:schemeClr val="tx1"/>
                  </a:solidFill>
                </a:rPr>
                <a:t>online surveys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kern="1200" dirty="0">
                  <a:solidFill>
                    <a:schemeClr val="tx1"/>
                  </a:solidFill>
                </a:rPr>
                <a:t>Three targeted surveys with speci</a:t>
              </a:r>
              <a:r>
                <a:rPr lang="en-AU" sz="1500" dirty="0">
                  <a:solidFill>
                    <a:schemeClr val="tx1"/>
                  </a:solidFill>
                </a:rPr>
                <a:t>fic questions focused on objectives of each round </a:t>
              </a:r>
              <a:endParaRPr lang="en-AU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32441D-73D4-4FCF-9017-BE9E81A943EA}"/>
              </a:ext>
            </a:extLst>
          </p:cNvPr>
          <p:cNvGrpSpPr/>
          <p:nvPr/>
        </p:nvGrpSpPr>
        <p:grpSpPr>
          <a:xfrm>
            <a:off x="377190" y="2982541"/>
            <a:ext cx="8265130" cy="578939"/>
            <a:chOff x="1156442" y="2812319"/>
            <a:chExt cx="4053840" cy="541451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257320DC-C6AB-4C08-8758-681CDF10B096}"/>
                </a:ext>
              </a:extLst>
            </p:cNvPr>
            <p:cNvSpPr/>
            <p:nvPr/>
          </p:nvSpPr>
          <p:spPr>
            <a:xfrm rot="10800000">
              <a:off x="1156442" y="2812319"/>
              <a:ext cx="4053840" cy="541451"/>
            </a:xfrm>
            <a:prstGeom prst="homePlate">
              <a:avLst/>
            </a:prstGeom>
            <a:solidFill>
              <a:srgbClr val="EA68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Pentagon 16">
              <a:extLst>
                <a:ext uri="{FF2B5EF4-FFF2-40B4-BE49-F238E27FC236}">
                  <a16:creationId xmlns:a16="http://schemas.microsoft.com/office/drawing/2014/main" id="{48B51B16-CDC2-4A90-9116-0160EDF3C2FE}"/>
                </a:ext>
              </a:extLst>
            </p:cNvPr>
            <p:cNvSpPr txBox="1"/>
            <p:nvPr/>
          </p:nvSpPr>
          <p:spPr>
            <a:xfrm>
              <a:off x="1291805" y="2812319"/>
              <a:ext cx="3918477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kern="1200" dirty="0">
                  <a:solidFill>
                    <a:schemeClr val="tx1"/>
                  </a:solidFill>
                </a:rPr>
                <a:t>Flyers provided information about the consultation process  and drop-in sessions and included QR code for online surveys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0E16F5-DFE8-41C5-AB68-F73B066EA908}"/>
              </a:ext>
            </a:extLst>
          </p:cNvPr>
          <p:cNvGrpSpPr/>
          <p:nvPr/>
        </p:nvGrpSpPr>
        <p:grpSpPr>
          <a:xfrm>
            <a:off x="377197" y="3673829"/>
            <a:ext cx="8265122" cy="532180"/>
            <a:chOff x="1156442" y="3518971"/>
            <a:chExt cx="4053840" cy="541451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08C04447-3FF2-464D-9667-8D9F7FB97534}"/>
                </a:ext>
              </a:extLst>
            </p:cNvPr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  <a:solidFill>
              <a:srgbClr val="00A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Pentagon 19">
              <a:extLst>
                <a:ext uri="{FF2B5EF4-FFF2-40B4-BE49-F238E27FC236}">
                  <a16:creationId xmlns:a16="http://schemas.microsoft.com/office/drawing/2014/main" id="{2B6B12A4-A2F0-4E4A-A7C8-1FB4B6867F35}"/>
                </a:ext>
              </a:extLst>
            </p:cNvPr>
            <p:cNvSpPr txBox="1"/>
            <p:nvPr/>
          </p:nvSpPr>
          <p:spPr>
            <a:xfrm>
              <a:off x="1291805" y="3518971"/>
              <a:ext cx="3918477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kern="1200" dirty="0">
                  <a:solidFill>
                    <a:schemeClr val="tx1"/>
                  </a:solidFill>
                </a:rPr>
                <a:t>Social media, </a:t>
              </a:r>
              <a:r>
                <a:rPr lang="en-AU" sz="1500" dirty="0">
                  <a:solidFill>
                    <a:schemeClr val="tx1"/>
                  </a:solidFill>
                </a:rPr>
                <a:t>media, </a:t>
              </a:r>
              <a:r>
                <a:rPr lang="en-AU" sz="1500" kern="1200" dirty="0">
                  <a:solidFill>
                    <a:schemeClr val="tx1"/>
                  </a:solidFill>
                </a:rPr>
                <a:t>advertising, signage and promotions.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dirty="0">
                  <a:solidFill>
                    <a:schemeClr val="tx1"/>
                  </a:solidFill>
                </a:rPr>
                <a:t>Internal communication channels</a:t>
              </a:r>
              <a:endParaRPr lang="en-AU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534823-75D2-43C7-9495-F761B1367235}"/>
              </a:ext>
            </a:extLst>
          </p:cNvPr>
          <p:cNvGrpSpPr/>
          <p:nvPr/>
        </p:nvGrpSpPr>
        <p:grpSpPr>
          <a:xfrm>
            <a:off x="388620" y="937261"/>
            <a:ext cx="8253703" cy="548603"/>
            <a:chOff x="1156442" y="3518971"/>
            <a:chExt cx="4053840" cy="541451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2DD460F9-B789-441A-83F5-C3B1FE3C9EA6}"/>
                </a:ext>
              </a:extLst>
            </p:cNvPr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19">
              <a:extLst>
                <a:ext uri="{FF2B5EF4-FFF2-40B4-BE49-F238E27FC236}">
                  <a16:creationId xmlns:a16="http://schemas.microsoft.com/office/drawing/2014/main" id="{C85F99C8-07CB-435B-8806-FD43D12F1953}"/>
                </a:ext>
              </a:extLst>
            </p:cNvPr>
            <p:cNvSpPr txBox="1"/>
            <p:nvPr/>
          </p:nvSpPr>
          <p:spPr>
            <a:xfrm>
              <a:off x="1291805" y="3518971"/>
              <a:ext cx="3918477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b="1" kern="1200" dirty="0">
                  <a:solidFill>
                    <a:schemeClr val="tx1"/>
                  </a:solidFill>
                </a:rPr>
                <a:t>Market research </a:t>
              </a:r>
              <a:r>
                <a:rPr lang="en-AU" sz="1500" kern="1200" dirty="0">
                  <a:solidFill>
                    <a:schemeClr val="tx1"/>
                  </a:solidFill>
                </a:rPr>
                <a:t>– to develop a greater understanding of Brisbane ferry customers and their needs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6A6676-A81F-4ECF-8A32-A7C72D7889AC}"/>
              </a:ext>
            </a:extLst>
          </p:cNvPr>
          <p:cNvGrpSpPr/>
          <p:nvPr/>
        </p:nvGrpSpPr>
        <p:grpSpPr>
          <a:xfrm>
            <a:off x="377199" y="4302710"/>
            <a:ext cx="8265131" cy="532180"/>
            <a:chOff x="1096934" y="3545681"/>
            <a:chExt cx="4207312" cy="541451"/>
          </a:xfrm>
          <a:solidFill>
            <a:schemeClr val="accent5">
              <a:lumMod val="75000"/>
            </a:schemeClr>
          </a:solidFill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665D7D38-562B-4552-801F-6138875DA75A}"/>
                </a:ext>
              </a:extLst>
            </p:cNvPr>
            <p:cNvSpPr/>
            <p:nvPr/>
          </p:nvSpPr>
          <p:spPr>
            <a:xfrm rot="10800000">
              <a:off x="1096934" y="3545681"/>
              <a:ext cx="4053840" cy="541451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Pentagon 19">
              <a:extLst>
                <a:ext uri="{FF2B5EF4-FFF2-40B4-BE49-F238E27FC236}">
                  <a16:creationId xmlns:a16="http://schemas.microsoft.com/office/drawing/2014/main" id="{47A85E2A-0FEF-4483-889E-BB166AC7995F}"/>
                </a:ext>
              </a:extLst>
            </p:cNvPr>
            <p:cNvSpPr txBox="1"/>
            <p:nvPr/>
          </p:nvSpPr>
          <p:spPr>
            <a:xfrm>
              <a:off x="1385769" y="3545681"/>
              <a:ext cx="3918477" cy="5414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57150" rIns="10668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500" i="1" kern="1200" dirty="0">
                  <a:solidFill>
                    <a:schemeClr val="tx1"/>
                  </a:solidFill>
                </a:rPr>
                <a:t>Living in Brisbane</a:t>
              </a:r>
              <a:r>
                <a:rPr lang="en-AU" sz="1500" kern="1200" dirty="0">
                  <a:solidFill>
                    <a:schemeClr val="tx1"/>
                  </a:solidFill>
                </a:rPr>
                <a:t>, Council website, Your City Your Say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47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E67DF7-2541-4124-9C83-37C29A47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Consultation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3A476-16A9-4B7C-950E-E76F78F80C27}"/>
              </a:ext>
            </a:extLst>
          </p:cNvPr>
          <p:cNvSpPr txBox="1"/>
          <p:nvPr/>
        </p:nvSpPr>
        <p:spPr>
          <a:xfrm>
            <a:off x="349738" y="3082996"/>
            <a:ext cx="194112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Market research</a:t>
            </a:r>
            <a:br>
              <a:rPr lang="en-AU" sz="1600" b="1" dirty="0">
                <a:solidFill>
                  <a:schemeClr val="bg1"/>
                </a:solidFill>
              </a:rPr>
            </a:br>
            <a:r>
              <a:rPr lang="en-AU" sz="1600" b="1" dirty="0">
                <a:solidFill>
                  <a:schemeClr val="bg1"/>
                </a:solidFill>
              </a:rPr>
              <a:t>May - June </a:t>
            </a:r>
          </a:p>
          <a:p>
            <a:pPr algn="ctr"/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72918-AD70-4B49-A721-C94F2ECA6645}"/>
              </a:ext>
            </a:extLst>
          </p:cNvPr>
          <p:cNvSpPr txBox="1"/>
          <p:nvPr/>
        </p:nvSpPr>
        <p:spPr>
          <a:xfrm>
            <a:off x="2516464" y="3093429"/>
            <a:ext cx="194112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Round 1  Engagement</a:t>
            </a:r>
            <a:br>
              <a:rPr lang="en-AU" sz="1600" b="1" dirty="0">
                <a:solidFill>
                  <a:schemeClr val="bg1"/>
                </a:solidFill>
              </a:rPr>
            </a:br>
            <a:r>
              <a:rPr lang="en-AU" sz="1600" b="1" dirty="0">
                <a:solidFill>
                  <a:schemeClr val="bg1"/>
                </a:solidFill>
              </a:rPr>
              <a:t>12 - 30 Jul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12FE8-9D52-419B-866E-F448A2E45D57}"/>
              </a:ext>
            </a:extLst>
          </p:cNvPr>
          <p:cNvSpPr txBox="1"/>
          <p:nvPr/>
        </p:nvSpPr>
        <p:spPr>
          <a:xfrm>
            <a:off x="4656930" y="3102818"/>
            <a:ext cx="194112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Round 2 Engagement</a:t>
            </a:r>
            <a:br>
              <a:rPr lang="en-AU" sz="1600" b="1" dirty="0">
                <a:solidFill>
                  <a:schemeClr val="bg1"/>
                </a:solidFill>
              </a:rPr>
            </a:br>
            <a:r>
              <a:rPr lang="en-AU" sz="1600" b="1" dirty="0">
                <a:solidFill>
                  <a:schemeClr val="bg1"/>
                </a:solidFill>
              </a:rPr>
              <a:t>30 Aug - 17 Sep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4382D-5429-4EFB-B719-9A80BEC74660}"/>
              </a:ext>
            </a:extLst>
          </p:cNvPr>
          <p:cNvSpPr txBox="1"/>
          <p:nvPr/>
        </p:nvSpPr>
        <p:spPr>
          <a:xfrm>
            <a:off x="6807793" y="3110192"/>
            <a:ext cx="1941125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Round 2b Engagement</a:t>
            </a:r>
            <a:br>
              <a:rPr lang="en-AU" sz="1600" b="1" dirty="0">
                <a:solidFill>
                  <a:schemeClr val="bg1"/>
                </a:solidFill>
              </a:rPr>
            </a:br>
            <a:r>
              <a:rPr lang="en-AU" sz="1600" b="1" dirty="0">
                <a:solidFill>
                  <a:schemeClr val="bg1"/>
                </a:solidFill>
              </a:rPr>
              <a:t>18 Sept - 8 Oct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8EA55-5169-4209-9106-47192D2951AB}"/>
              </a:ext>
            </a:extLst>
          </p:cNvPr>
          <p:cNvSpPr txBox="1"/>
          <p:nvPr/>
        </p:nvSpPr>
        <p:spPr>
          <a:xfrm>
            <a:off x="349737" y="1139319"/>
            <a:ext cx="83991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dirty="0"/>
              <a:t>The Ferry Network Review has seen high levels of community engagement, ranking among the top response rates in recent Council engagement projects</a:t>
            </a:r>
          </a:p>
          <a:p>
            <a:pPr algn="l"/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 total of </a:t>
            </a:r>
            <a:r>
              <a:rPr lang="en-AU" b="1" dirty="0"/>
              <a:t>21,196 </a:t>
            </a:r>
            <a:r>
              <a:rPr lang="en-AU" dirty="0"/>
              <a:t>people engaged with Council during four phases of research and community consultation from May to October 2021.</a:t>
            </a:r>
          </a:p>
          <a:p>
            <a:pPr algn="l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8005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findings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15F42-CA3B-4782-8057-8DAB0E16BBFB}"/>
              </a:ext>
            </a:extLst>
          </p:cNvPr>
          <p:cNvSpPr txBox="1"/>
          <p:nvPr/>
        </p:nvSpPr>
        <p:spPr>
          <a:xfrm>
            <a:off x="336703" y="923122"/>
            <a:ext cx="33242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Frequency was consistently identified as an area for improvement throughout the review</a:t>
            </a:r>
          </a:p>
          <a:p>
            <a:endParaRPr lang="en-A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AU" sz="2200" b="1" dirty="0">
                <a:solidFill>
                  <a:srgbClr val="0070C0"/>
                </a:solidFill>
              </a:rPr>
              <a:t>24%</a:t>
            </a:r>
            <a:r>
              <a:rPr lang="en-A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1400" dirty="0"/>
              <a:t>of respondents placed high priority on faster ferries and quicker journeys (with fewer stops)</a:t>
            </a:r>
          </a:p>
          <a:p>
            <a:endParaRPr lang="en-AU" sz="1400" dirty="0"/>
          </a:p>
          <a:p>
            <a:r>
              <a:rPr lang="en-AU" sz="2200" b="1" dirty="0">
                <a:solidFill>
                  <a:schemeClr val="accent6">
                    <a:lumMod val="75000"/>
                  </a:schemeClr>
                </a:solidFill>
              </a:rPr>
              <a:t>32%</a:t>
            </a:r>
            <a:r>
              <a:rPr lang="en-A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1400" dirty="0"/>
              <a:t>would use a CityCat if they operated at a high frequency in the evenings</a:t>
            </a:r>
          </a:p>
          <a:p>
            <a:endParaRPr lang="en-AU" sz="1400" dirty="0"/>
          </a:p>
          <a:p>
            <a:r>
              <a:rPr lang="en-AU" sz="2200" b="1" dirty="0">
                <a:solidFill>
                  <a:schemeClr val="accent2">
                    <a:lumMod val="75000"/>
                  </a:schemeClr>
                </a:solidFill>
              </a:rPr>
              <a:t>59%</a:t>
            </a:r>
            <a:r>
              <a:rPr lang="en-A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1400" dirty="0"/>
              <a:t>participants indicated a strong interest in using express services in the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4B425-3C48-42BD-8221-6CF4E81591DE}"/>
              </a:ext>
            </a:extLst>
          </p:cNvPr>
          <p:cNvSpPr txBox="1"/>
          <p:nvPr/>
        </p:nvSpPr>
        <p:spPr>
          <a:xfrm>
            <a:off x="4517048" y="973005"/>
            <a:ext cx="33242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Regular commuters found ferries an effective way to avoid traffic congestion during peak periods</a:t>
            </a:r>
          </a:p>
          <a:p>
            <a:endParaRPr lang="en-AU" sz="1400" b="1" dirty="0"/>
          </a:p>
          <a:p>
            <a:r>
              <a:rPr lang="en-AU" sz="2200" b="1" dirty="0">
                <a:solidFill>
                  <a:srgbClr val="7030A0"/>
                </a:solidFill>
              </a:rPr>
              <a:t>55%</a:t>
            </a: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1400" dirty="0"/>
              <a:t>of ferry users enjoyed travelling on the Brisbane River for leisure and sightseeing</a:t>
            </a:r>
          </a:p>
          <a:p>
            <a:endParaRPr lang="en-AU" dirty="0"/>
          </a:p>
          <a:p>
            <a:r>
              <a:rPr lang="en-AU" sz="2200" b="1" dirty="0">
                <a:solidFill>
                  <a:schemeClr val="accent1">
                    <a:lumMod val="75000"/>
                  </a:schemeClr>
                </a:solidFill>
              </a:rPr>
              <a:t>57%</a:t>
            </a: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AU" sz="1400" dirty="0"/>
              <a:t>of respondents were satisfied with existing ferry services</a:t>
            </a:r>
          </a:p>
        </p:txBody>
      </p:sp>
    </p:spTree>
    <p:extLst>
      <p:ext uri="{BB962C8B-B14F-4D97-AF65-F5344CB8AC3E}">
        <p14:creationId xmlns:p14="http://schemas.microsoft.com/office/powerpoint/2010/main" val="122805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28F65-C6A4-4278-AEAF-37572F7A0AA3}"/>
              </a:ext>
            </a:extLst>
          </p:cNvPr>
          <p:cNvSpPr txBox="1"/>
          <p:nvPr/>
        </p:nvSpPr>
        <p:spPr>
          <a:xfrm>
            <a:off x="6022507" y="1233335"/>
            <a:ext cx="2966328" cy="32276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AU" sz="1900" dirty="0"/>
              <a:t>Get the CityHopper and Cross River ferry to </a:t>
            </a:r>
            <a:r>
              <a:rPr lang="en-AU" sz="1900" b="1" dirty="0"/>
              <a:t>Howard Smith Wharves </a:t>
            </a:r>
            <a:r>
              <a:rPr lang="en-AU" sz="1900" dirty="0"/>
              <a:t>and with later operating hours on weekends</a:t>
            </a:r>
          </a:p>
          <a:p>
            <a:endParaRPr lang="en-AU" sz="1900" dirty="0"/>
          </a:p>
          <a:p>
            <a:r>
              <a:rPr lang="en-AU" sz="1900" dirty="0"/>
              <a:t>Upgraded South Bank terminal </a:t>
            </a:r>
            <a:r>
              <a:rPr lang="en-AU" sz="1900" b="1" dirty="0"/>
              <a:t>opening soon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C8E94-22B3-45CD-B630-1B8FA558B754}"/>
              </a:ext>
            </a:extLst>
          </p:cNvPr>
          <p:cNvSpPr txBox="1"/>
          <p:nvPr/>
        </p:nvSpPr>
        <p:spPr>
          <a:xfrm>
            <a:off x="1536791" y="1233336"/>
            <a:ext cx="3169404" cy="33742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n-AU" sz="2000" b="1" dirty="0"/>
              <a:t>Nine extra </a:t>
            </a:r>
            <a:r>
              <a:rPr lang="en-AU" sz="2000" dirty="0"/>
              <a:t>all stops </a:t>
            </a:r>
            <a:r>
              <a:rPr lang="en-AU" sz="2000" dirty="0" err="1"/>
              <a:t>CityCat</a:t>
            </a:r>
            <a:r>
              <a:rPr lang="en-AU" sz="2000" dirty="0"/>
              <a:t> services each day during the week (more on Fridays)</a:t>
            </a:r>
          </a:p>
          <a:p>
            <a:endParaRPr lang="en-AU" sz="2000" dirty="0"/>
          </a:p>
          <a:p>
            <a:r>
              <a:rPr lang="en-AU" sz="2000" b="1" dirty="0"/>
              <a:t>New express services </a:t>
            </a:r>
            <a:r>
              <a:rPr lang="en-AU" sz="2000" dirty="0"/>
              <a:t>and late-night services</a:t>
            </a:r>
          </a:p>
          <a:p>
            <a:endParaRPr lang="en-AU" sz="2000" dirty="0"/>
          </a:p>
          <a:p>
            <a:r>
              <a:rPr lang="en-AU" sz="2000" b="1" dirty="0" err="1"/>
              <a:t>CityCats</a:t>
            </a:r>
            <a:r>
              <a:rPr lang="en-AU" sz="2000" b="1" dirty="0"/>
              <a:t> every 15 minutes </a:t>
            </a:r>
            <a:r>
              <a:rPr lang="en-AU" sz="2000" dirty="0"/>
              <a:t>during the week providing reduced waiting times</a:t>
            </a:r>
            <a:endParaRPr lang="en-AU" sz="2000" b="1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BE409B-DEC2-41DA-80E7-CC7869D4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9" y="3358393"/>
            <a:ext cx="1102601" cy="1102601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A068363B-0A71-40A9-9B8D-D0DDD6CA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9" y="2295863"/>
            <a:ext cx="1102601" cy="1102601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98862B-7640-4D5E-BCEE-D6FD0495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17" y="1260064"/>
            <a:ext cx="938784" cy="11125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90FC95B-606A-4E80-8EEE-FDB0FC494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578" y="1775503"/>
            <a:ext cx="938784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3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070850" cy="807244"/>
          </a:xfrm>
        </p:spPr>
        <p:txBody>
          <a:bodyPr>
            <a:normAutofit/>
          </a:bodyPr>
          <a:lstStyle/>
          <a:p>
            <a:r>
              <a:rPr lang="en-US" dirty="0" err="1"/>
              <a:t>CityCat</a:t>
            </a:r>
            <a:r>
              <a:rPr lang="en-US" dirty="0"/>
              <a:t> services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390FA-7C70-48F8-807A-3EB463BB61F5}"/>
              </a:ext>
            </a:extLst>
          </p:cNvPr>
          <p:cNvSpPr txBox="1"/>
          <p:nvPr/>
        </p:nvSpPr>
        <p:spPr>
          <a:xfrm>
            <a:off x="250209" y="980831"/>
            <a:ext cx="3850077" cy="37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7312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CityCats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 to 140 all stop services between UQ St Lucia and Northshore Hamilton each weekday</a:t>
            </a:r>
          </a:p>
          <a:p>
            <a:pPr marL="87312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Express CityCats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145 express services each week (excluding weekends &amp; public holidays)</a:t>
            </a:r>
          </a:p>
          <a:p>
            <a:pPr marL="87312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NightCats (12-month trial)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Additional services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15-min frequency on CityCats, Fri to Sat nights until midnight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7312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B35690F-0034-4596-AEF6-68B22AE3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83" y="1458685"/>
            <a:ext cx="4879151" cy="30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0"/>
            <a:ext cx="8083550" cy="807244"/>
          </a:xfrm>
        </p:spPr>
        <p:txBody>
          <a:bodyPr>
            <a:normAutofit/>
          </a:bodyPr>
          <a:lstStyle/>
          <a:p>
            <a:r>
              <a:rPr lang="en-US" dirty="0"/>
              <a:t>Better </a:t>
            </a:r>
            <a:r>
              <a:rPr lang="en-US" dirty="0" err="1"/>
              <a:t>CityCat</a:t>
            </a:r>
            <a:r>
              <a:rPr lang="en-US" dirty="0"/>
              <a:t> services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390FA-7C70-48F8-807A-3EB463BB61F5}"/>
              </a:ext>
            </a:extLst>
          </p:cNvPr>
          <p:cNvSpPr txBox="1"/>
          <p:nvPr/>
        </p:nvSpPr>
        <p:spPr>
          <a:xfrm>
            <a:off x="431800" y="1015738"/>
            <a:ext cx="4254500" cy="372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59 additional all stop CityCat trips each weekday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Extended 15-minute frequency for weekday all stops </a:t>
            </a:r>
            <a:r>
              <a:rPr lang="en-US" sz="1600" dirty="0" err="1"/>
              <a:t>CityCat</a:t>
            </a:r>
            <a:r>
              <a:rPr lang="en-US" sz="1600" dirty="0"/>
              <a:t> services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Eastern Express CityCat services every 15 minutes between Apollo Road and Riverside in peak times (7-9am and 4-6.30pm weekdays)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0CFBF-7A38-4C1B-B631-B9E420AF76FD}"/>
              </a:ext>
            </a:extLst>
          </p:cNvPr>
          <p:cNvSpPr txBox="1"/>
          <p:nvPr/>
        </p:nvSpPr>
        <p:spPr>
          <a:xfrm>
            <a:off x="4851400" y="980831"/>
            <a:ext cx="3810000" cy="239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Western Express CityCat services every 30 minutes between West End and QUT Gardens Point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More consistent and frequent services for users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NightCat</a:t>
            </a:r>
            <a:r>
              <a:rPr lang="en-US" sz="1600" dirty="0"/>
              <a:t> services until midnight on Friday &amp; Saturday nights as part of a 12-month trial</a:t>
            </a:r>
          </a:p>
        </p:txBody>
      </p:sp>
      <p:pic>
        <p:nvPicPr>
          <p:cNvPr id="5" name="Picture 4" descr="A picture containing outdoor, sky, water, city&#10;&#10;Description automatically generated">
            <a:extLst>
              <a:ext uri="{FF2B5EF4-FFF2-40B4-BE49-F238E27FC236}">
                <a16:creationId xmlns:a16="http://schemas.microsoft.com/office/drawing/2014/main" id="{0716EF38-4FB3-4767-86B1-86C6C72F2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" t="34625" r="331" b="5426"/>
          <a:stretch/>
        </p:blipFill>
        <p:spPr>
          <a:xfrm>
            <a:off x="893835" y="3458379"/>
            <a:ext cx="3875015" cy="1495863"/>
          </a:xfrm>
          <a:prstGeom prst="rect">
            <a:avLst/>
          </a:prstGeom>
        </p:spPr>
      </p:pic>
      <p:pic>
        <p:nvPicPr>
          <p:cNvPr id="7" name="Picture 6" descr="A picture containing water, boat, sky, outdoor&#10;&#10;Description automatically generated">
            <a:extLst>
              <a:ext uri="{FF2B5EF4-FFF2-40B4-BE49-F238E27FC236}">
                <a16:creationId xmlns:a16="http://schemas.microsoft.com/office/drawing/2014/main" id="{8DED276D-AB21-4E19-BEB8-14D1B4AD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85" y="3458379"/>
            <a:ext cx="3138132" cy="14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0807C-9B1C-4F22-AF4D-A4D32741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09" y="0"/>
            <a:ext cx="8265141" cy="807244"/>
          </a:xfrm>
        </p:spPr>
        <p:txBody>
          <a:bodyPr>
            <a:normAutofit/>
          </a:bodyPr>
          <a:lstStyle/>
          <a:p>
            <a:r>
              <a:rPr lang="en-US" dirty="0"/>
              <a:t>Inner city services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01D2F-FB9C-4617-8C4A-EC5F3724674E}"/>
              </a:ext>
            </a:extLst>
          </p:cNvPr>
          <p:cNvSpPr txBox="1"/>
          <p:nvPr/>
        </p:nvSpPr>
        <p:spPr>
          <a:xfrm>
            <a:off x="250209" y="980831"/>
            <a:ext cx="5366820" cy="365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7312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Cross River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Connects Holman Street at Kangaroo Point, Riverside and Howard Smith Wharves, and Bulimba to Teneriffe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Carry up to 60 passengers</a:t>
            </a:r>
          </a:p>
          <a:p>
            <a:pPr marL="87312">
              <a:lnSpc>
                <a:spcPct val="110000"/>
              </a:lnSpc>
              <a:spcAft>
                <a:spcPts val="600"/>
              </a:spcAft>
            </a:pPr>
            <a:r>
              <a:rPr lang="en-US" b="1" dirty="0" err="1"/>
              <a:t>CityHopper</a:t>
            </a:r>
            <a:endParaRPr lang="en-US" b="1" dirty="0"/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Free inner-city ferry service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Seven stops between North Quay and Sydney Street New Farm including Howard Smith Wharves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Every 30 mins between 5.30am and midnight, 7 days (later on Fri and Sat nights) </a:t>
            </a:r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7312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marL="373062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212E7DA-6323-4C1E-A5AD-4FB53AB4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980831"/>
            <a:ext cx="3264145" cy="38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93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81FE9DDF9A14886079A3AC32160A8" ma:contentTypeVersion="13" ma:contentTypeDescription="Create a new document." ma:contentTypeScope="" ma:versionID="0c10a1b25dffeb439b8716b13de779d6">
  <xsd:schema xmlns:xsd="http://www.w3.org/2001/XMLSchema" xmlns:xs="http://www.w3.org/2001/XMLSchema" xmlns:p="http://schemas.microsoft.com/office/2006/metadata/properties" xmlns:ns2="0f5e7d8b-61e1-4ef5-967d-a3339b2a1f20" xmlns:ns3="3b2ae9fd-8486-4f0d-8777-47ae3069b992" targetNamespace="http://schemas.microsoft.com/office/2006/metadata/properties" ma:root="true" ma:fieldsID="579824b1a205c5d90ca434f52f94b175" ns2:_="" ns3:_="">
    <xsd:import namespace="0f5e7d8b-61e1-4ef5-967d-a3339b2a1f20"/>
    <xsd:import namespace="3b2ae9fd-8486-4f0d-8777-47ae3069b9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e7d8b-61e1-4ef5-967d-a3339b2a1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ae9fd-8486-4f0d-8777-47ae3069b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9FF5A-3763-4A94-9BFA-9A98B368EB87}">
  <ds:schemaRefs>
    <ds:schemaRef ds:uri="0f5e7d8b-61e1-4ef5-967d-a3339b2a1f20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b2ae9fd-8486-4f0d-8777-47ae3069b99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EFCD40-AFDE-4AA0-AC15-D498CA5F45DD}">
  <ds:schemaRefs>
    <ds:schemaRef ds:uri="0f5e7d8b-61e1-4ef5-967d-a3339b2a1f20"/>
    <ds:schemaRef ds:uri="3b2ae9fd-8486-4f0d-8777-47ae3069b9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4FF5ED-F3BB-4CE7-96A9-02CD10693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715</Words>
  <Application>Microsoft Office PowerPoint</Application>
  <PresentationFormat>On-screen Show (16:9)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Custom Design</vt:lpstr>
      <vt:lpstr>1_Custom Design</vt:lpstr>
      <vt:lpstr>PowerPoint Presentation</vt:lpstr>
      <vt:lpstr>Overview</vt:lpstr>
      <vt:lpstr>Consultation process</vt:lpstr>
      <vt:lpstr>Consultation overview</vt:lpstr>
      <vt:lpstr>Research findings</vt:lpstr>
      <vt:lpstr>Review outcomes</vt:lpstr>
      <vt:lpstr>CityCat services</vt:lpstr>
      <vt:lpstr>Better CityCat services</vt:lpstr>
      <vt:lpstr>Inner city services</vt:lpstr>
      <vt:lpstr>Enhanced inner-city connectivity</vt:lpstr>
      <vt:lpstr>New and improved terminals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e-mobility in the CBD &amp; suburbs</dc:title>
  <dc:creator>Joe Morgan</dc:creator>
  <cp:lastModifiedBy>Deanna Iovenitti</cp:lastModifiedBy>
  <cp:revision>142</cp:revision>
  <cp:lastPrinted>2021-11-26T01:45:19Z</cp:lastPrinted>
  <dcterms:created xsi:type="dcterms:W3CDTF">2021-10-25T06:32:18Z</dcterms:created>
  <dcterms:modified xsi:type="dcterms:W3CDTF">2021-11-29T05:20:22Z</dcterms:modified>
</cp:coreProperties>
</file>